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67" r:id="rId3"/>
    <p:sldId id="259" r:id="rId4"/>
    <p:sldId id="262" r:id="rId5"/>
    <p:sldId id="263" r:id="rId6"/>
    <p:sldId id="265" r:id="rId7"/>
    <p:sldId id="264" r:id="rId8"/>
    <p:sldId id="261"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1/15/2021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gs.st.johann@konz.de" TargetMode="External"/><Relationship Id="rId1" Type="http://schemas.openxmlformats.org/officeDocument/2006/relationships/slideLayout" Target="../slideLayouts/slideLayout2.xml"/><Relationship Id="rId5" Type="http://schemas.openxmlformats.org/officeDocument/2006/relationships/image" Target="file:///C:\Users\lei\Desktop\Corona\ElternbriefeSchule\:Farbellementen%20m%20s%204%20m%20P2%20mO%202c%20FIN.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918" y="1123837"/>
            <a:ext cx="3080485" cy="4601183"/>
          </a:xfrm>
        </p:spPr>
        <p:txBody>
          <a:bodyPr>
            <a:normAutofit/>
          </a:bodyPr>
          <a:lstStyle/>
          <a:p>
            <a:pPr algn="ctr"/>
            <a:r>
              <a:rPr lang="de-DE" dirty="0" smtClean="0">
                <a:solidFill>
                  <a:schemeClr val="tx1"/>
                </a:solidFill>
              </a:rPr>
              <a:t>Konzept </a:t>
            </a:r>
            <a:r>
              <a:rPr lang="de-DE" dirty="0" err="1" smtClean="0">
                <a:solidFill>
                  <a:schemeClr val="tx1"/>
                </a:solidFill>
              </a:rPr>
              <a:t>Homeschooling</a:t>
            </a:r>
            <a:r>
              <a:rPr lang="de-DE" dirty="0" smtClean="0"/>
              <a:t/>
            </a:r>
            <a:br>
              <a:rPr lang="de-DE" dirty="0" smtClean="0"/>
            </a:br>
            <a:r>
              <a:rPr lang="de-DE" dirty="0"/>
              <a:t/>
            </a:r>
            <a:br>
              <a:rPr lang="de-DE" dirty="0"/>
            </a:br>
            <a:r>
              <a:rPr lang="de-DE" dirty="0" smtClean="0"/>
              <a:t>GS St. Johann, Konz</a:t>
            </a:r>
            <a:br>
              <a:rPr lang="de-DE" dirty="0" smtClean="0"/>
            </a:br>
            <a:r>
              <a:rPr lang="de-DE" dirty="0" smtClean="0">
                <a:solidFill>
                  <a:schemeClr val="tx1"/>
                </a:solidFill>
              </a:rPr>
              <a:t>Schuljahr 2020/2021</a:t>
            </a:r>
            <a:endParaRPr lang="de-DE" dirty="0">
              <a:solidFill>
                <a:schemeClr val="tx1"/>
              </a:solidFill>
            </a:endParaRPr>
          </a:p>
        </p:txBody>
      </p:sp>
      <p:sp>
        <p:nvSpPr>
          <p:cNvPr id="3" name="Inhaltsplatzhalter 2"/>
          <p:cNvSpPr>
            <a:spLocks noGrp="1"/>
          </p:cNvSpPr>
          <p:nvPr>
            <p:ph idx="1"/>
          </p:nvPr>
        </p:nvSpPr>
        <p:spPr>
          <a:xfrm>
            <a:off x="3939349" y="1123837"/>
            <a:ext cx="7315200" cy="5120640"/>
          </a:xfrm>
        </p:spPr>
        <p:txBody>
          <a:bodyPr>
            <a:normAutofit fontScale="92500" lnSpcReduction="20000"/>
          </a:bodyPr>
          <a:lstStyle/>
          <a:p>
            <a:pPr marL="0" indent="0">
              <a:buNone/>
            </a:pPr>
            <a:endParaRPr lang="de-DE" b="1" dirty="0"/>
          </a:p>
          <a:p>
            <a:pPr marL="0" indent="0">
              <a:buNone/>
            </a:pPr>
            <a:endParaRPr lang="de-DE" b="1" dirty="0" smtClean="0"/>
          </a:p>
          <a:p>
            <a:pPr marL="0" indent="0">
              <a:buNone/>
            </a:pPr>
            <a:endParaRPr lang="de-DE" b="1" dirty="0"/>
          </a:p>
          <a:p>
            <a:pPr marL="0" indent="0">
              <a:buNone/>
            </a:pPr>
            <a:endParaRPr lang="de-DE" b="1" dirty="0" smtClean="0"/>
          </a:p>
          <a:p>
            <a:pPr marL="0" indent="0">
              <a:buNone/>
            </a:pPr>
            <a:endParaRPr lang="de-DE" b="1" dirty="0"/>
          </a:p>
          <a:p>
            <a:pPr marL="0" indent="0">
              <a:buNone/>
            </a:pPr>
            <a:endParaRPr lang="de-DE" sz="3200" b="1" dirty="0" smtClean="0"/>
          </a:p>
          <a:p>
            <a:pPr marL="0" lvl="0" indent="206375" algn="ctr" eaLnBrk="0" fontAlgn="base" hangingPunct="0">
              <a:lnSpc>
                <a:spcPct val="100000"/>
              </a:lnSpc>
              <a:spcBef>
                <a:spcPct val="0"/>
              </a:spcBef>
              <a:spcAft>
                <a:spcPct val="0"/>
              </a:spcAft>
              <a:buClrTx/>
              <a:buNone/>
            </a:pPr>
            <a:r>
              <a:rPr lang="de-DE" altLang="de-DE" sz="3200" b="1" dirty="0">
                <a:solidFill>
                  <a:schemeClr val="tx1"/>
                </a:solidFill>
                <a:latin typeface="Comic Sans MS" panose="030F0702030302020204" pitchFamily="66" charset="0"/>
                <a:ea typeface="Batang"/>
                <a:cs typeface="Arial" panose="020B0604020202020204" pitchFamily="34" charset="0"/>
              </a:rPr>
              <a:t>GRUNDSCHULE ST. </a:t>
            </a:r>
            <a:r>
              <a:rPr lang="de-DE" altLang="de-DE" sz="3200" b="1" dirty="0" smtClean="0">
                <a:solidFill>
                  <a:schemeClr val="tx1"/>
                </a:solidFill>
                <a:latin typeface="Comic Sans MS" panose="030F0702030302020204" pitchFamily="66" charset="0"/>
                <a:ea typeface="Batang"/>
                <a:cs typeface="Arial" panose="020B0604020202020204" pitchFamily="34" charset="0"/>
              </a:rPr>
              <a:t>JOHANN</a:t>
            </a:r>
          </a:p>
          <a:p>
            <a:pPr marL="0" lvl="0" indent="206375" algn="ctr" eaLnBrk="0" fontAlgn="base" hangingPunct="0">
              <a:lnSpc>
                <a:spcPct val="100000"/>
              </a:lnSpc>
              <a:spcBef>
                <a:spcPct val="0"/>
              </a:spcBef>
              <a:spcAft>
                <a:spcPct val="0"/>
              </a:spcAft>
              <a:buClrTx/>
              <a:buNone/>
            </a:pPr>
            <a:endParaRPr lang="de-DE" altLang="de-DE" sz="3200" b="1" dirty="0" smtClean="0">
              <a:solidFill>
                <a:schemeClr val="tx1"/>
              </a:solidFill>
              <a:latin typeface="Comic Sans MS" panose="030F0702030302020204" pitchFamily="66" charset="0"/>
              <a:ea typeface="Batang"/>
              <a:cs typeface="Arial" panose="020B0604020202020204" pitchFamily="34" charset="0"/>
            </a:endParaRPr>
          </a:p>
          <a:p>
            <a:pPr marL="0" lvl="0" indent="206375" algn="ctr" eaLnBrk="0" fontAlgn="base" hangingPunct="0">
              <a:lnSpc>
                <a:spcPct val="100000"/>
              </a:lnSpc>
              <a:spcBef>
                <a:spcPct val="0"/>
              </a:spcBef>
              <a:spcAft>
                <a:spcPct val="0"/>
              </a:spcAft>
              <a:buClrTx/>
              <a:buNone/>
            </a:pPr>
            <a:r>
              <a:rPr lang="de-DE" altLang="de-DE" sz="2200" b="1" dirty="0" smtClean="0">
                <a:solidFill>
                  <a:schemeClr val="tx1"/>
                </a:solidFill>
                <a:latin typeface="Arial" panose="020B0604020202020204" pitchFamily="34" charset="0"/>
                <a:cs typeface="Arial" panose="020B0604020202020204" pitchFamily="34" charset="0"/>
              </a:rPr>
              <a:t>Schwerpunktschule</a:t>
            </a:r>
          </a:p>
          <a:p>
            <a:pPr marL="0" lvl="0" indent="206375" algn="ctr" eaLnBrk="0" fontAlgn="base" hangingPunct="0">
              <a:lnSpc>
                <a:spcPct val="100000"/>
              </a:lnSpc>
              <a:spcBef>
                <a:spcPct val="0"/>
              </a:spcBef>
              <a:spcAft>
                <a:spcPct val="0"/>
              </a:spcAft>
              <a:buClrTx/>
              <a:buNone/>
            </a:pPr>
            <a:r>
              <a:rPr lang="de-DE" altLang="de-DE" sz="2200" b="1" dirty="0" smtClean="0">
                <a:solidFill>
                  <a:schemeClr val="tx1"/>
                </a:solidFill>
                <a:latin typeface="Arial" panose="020B0604020202020204" pitchFamily="34" charset="0"/>
                <a:cs typeface="Arial" panose="020B0604020202020204" pitchFamily="34" charset="0"/>
              </a:rPr>
              <a:t>Ganztagsschule in Angebot</a:t>
            </a:r>
          </a:p>
          <a:p>
            <a:pPr marL="0" lvl="0" indent="206375" algn="ctr" eaLnBrk="0" fontAlgn="base" hangingPunct="0">
              <a:lnSpc>
                <a:spcPct val="100000"/>
              </a:lnSpc>
              <a:spcBef>
                <a:spcPct val="0"/>
              </a:spcBef>
              <a:spcAft>
                <a:spcPct val="0"/>
              </a:spcAft>
              <a:buClrTx/>
              <a:buNone/>
            </a:pPr>
            <a:r>
              <a:rPr lang="de-DE" altLang="de-DE" sz="2200" b="1" dirty="0" smtClean="0">
                <a:solidFill>
                  <a:schemeClr val="tx1"/>
                </a:solidFill>
                <a:latin typeface="Arial" panose="020B0604020202020204" pitchFamily="34" charset="0"/>
                <a:cs typeface="Arial" panose="020B0604020202020204" pitchFamily="34" charset="0"/>
              </a:rPr>
              <a:t>Schule für Partizipation und Demokratie</a:t>
            </a:r>
          </a:p>
          <a:p>
            <a:pPr marL="0" lvl="0" indent="206375" algn="ctr" eaLnBrk="0" fontAlgn="base" hangingPunct="0">
              <a:lnSpc>
                <a:spcPct val="100000"/>
              </a:lnSpc>
              <a:spcBef>
                <a:spcPct val="0"/>
              </a:spcBef>
              <a:spcAft>
                <a:spcPct val="0"/>
              </a:spcAft>
              <a:buClrTx/>
              <a:buNone/>
            </a:pPr>
            <a:endParaRPr lang="de-DE" altLang="de-DE" sz="2200" b="1" dirty="0" smtClean="0">
              <a:solidFill>
                <a:schemeClr val="tx1"/>
              </a:solidFill>
              <a:latin typeface="Arial" panose="020B0604020202020204" pitchFamily="34" charset="0"/>
              <a:cs typeface="Arial" panose="020B0604020202020204" pitchFamily="34" charset="0"/>
            </a:endParaRPr>
          </a:p>
          <a:p>
            <a:pPr marL="0" lvl="0" indent="206375" algn="ctr" eaLnBrk="0" fontAlgn="base" hangingPunct="0">
              <a:lnSpc>
                <a:spcPct val="100000"/>
              </a:lnSpc>
              <a:spcBef>
                <a:spcPct val="0"/>
              </a:spcBef>
              <a:spcAft>
                <a:spcPct val="0"/>
              </a:spcAft>
              <a:buClrTx/>
              <a:buNone/>
            </a:pPr>
            <a:r>
              <a:rPr lang="de-DE" altLang="de-DE" sz="1600" b="1" dirty="0" err="1" smtClean="0">
                <a:solidFill>
                  <a:schemeClr val="bg1">
                    <a:lumMod val="50000"/>
                  </a:schemeClr>
                </a:solidFill>
                <a:latin typeface="Arial" panose="020B0604020202020204" pitchFamily="34" charset="0"/>
                <a:cs typeface="Arial" panose="020B0604020202020204" pitchFamily="34" charset="0"/>
              </a:rPr>
              <a:t>Albanstraße</a:t>
            </a:r>
            <a:r>
              <a:rPr lang="de-DE" altLang="de-DE" sz="1600" b="1" dirty="0" smtClean="0">
                <a:solidFill>
                  <a:schemeClr val="bg1">
                    <a:lumMod val="50000"/>
                  </a:schemeClr>
                </a:solidFill>
                <a:latin typeface="Arial" panose="020B0604020202020204" pitchFamily="34" charset="0"/>
                <a:cs typeface="Arial" panose="020B0604020202020204" pitchFamily="34" charset="0"/>
              </a:rPr>
              <a:t> 8 b und </a:t>
            </a:r>
            <a:r>
              <a:rPr lang="de-DE" altLang="de-DE" sz="1600" b="1" dirty="0" err="1" smtClean="0">
                <a:solidFill>
                  <a:schemeClr val="bg1">
                    <a:lumMod val="50000"/>
                  </a:schemeClr>
                </a:solidFill>
                <a:latin typeface="Arial" panose="020B0604020202020204" pitchFamily="34" charset="0"/>
                <a:cs typeface="Arial" panose="020B0604020202020204" pitchFamily="34" charset="0"/>
              </a:rPr>
              <a:t>Könener</a:t>
            </a:r>
            <a:r>
              <a:rPr lang="de-DE" altLang="de-DE" sz="1600" b="1" dirty="0" smtClean="0">
                <a:solidFill>
                  <a:schemeClr val="bg1">
                    <a:lumMod val="50000"/>
                  </a:schemeClr>
                </a:solidFill>
                <a:latin typeface="Arial" panose="020B0604020202020204" pitchFamily="34" charset="0"/>
                <a:cs typeface="Arial" panose="020B0604020202020204" pitchFamily="34" charset="0"/>
              </a:rPr>
              <a:t> Str. 12 in 54329 Konz</a:t>
            </a:r>
          </a:p>
          <a:p>
            <a:pPr marL="0" lvl="0" indent="206375" algn="ctr" eaLnBrk="0" fontAlgn="base" hangingPunct="0">
              <a:lnSpc>
                <a:spcPct val="100000"/>
              </a:lnSpc>
              <a:spcBef>
                <a:spcPct val="0"/>
              </a:spcBef>
              <a:spcAft>
                <a:spcPct val="0"/>
              </a:spcAft>
              <a:buClrTx/>
              <a:buNone/>
            </a:pPr>
            <a:r>
              <a:rPr lang="de-DE" altLang="de-DE" sz="1600" b="1" dirty="0" smtClean="0">
                <a:solidFill>
                  <a:schemeClr val="bg1">
                    <a:lumMod val="50000"/>
                  </a:schemeClr>
                </a:solidFill>
                <a:latin typeface="Arial" panose="020B0604020202020204" pitchFamily="34" charset="0"/>
                <a:cs typeface="Arial" panose="020B0604020202020204" pitchFamily="34" charset="0"/>
              </a:rPr>
              <a:t>Mail: </a:t>
            </a:r>
            <a:r>
              <a:rPr lang="de-DE" altLang="de-DE" sz="1600" b="1" dirty="0" smtClean="0">
                <a:solidFill>
                  <a:schemeClr val="bg1">
                    <a:lumMod val="50000"/>
                  </a:schemeClr>
                </a:solidFill>
                <a:latin typeface="Arial" panose="020B0604020202020204" pitchFamily="34" charset="0"/>
                <a:cs typeface="Arial" panose="020B0604020202020204" pitchFamily="34" charset="0"/>
                <a:hlinkClick r:id="rId2"/>
              </a:rPr>
              <a:t>gs.st.johann@konz.de</a:t>
            </a:r>
            <a:endParaRPr lang="de-DE" altLang="de-DE" sz="1600" b="1" dirty="0" smtClean="0">
              <a:solidFill>
                <a:schemeClr val="bg1">
                  <a:lumMod val="50000"/>
                </a:schemeClr>
              </a:solidFill>
              <a:latin typeface="Arial" panose="020B0604020202020204" pitchFamily="34" charset="0"/>
              <a:cs typeface="Arial" panose="020B0604020202020204" pitchFamily="34" charset="0"/>
            </a:endParaRPr>
          </a:p>
          <a:p>
            <a:pPr marL="0" lvl="0" indent="206375" algn="ctr" eaLnBrk="0" fontAlgn="base" hangingPunct="0">
              <a:lnSpc>
                <a:spcPct val="100000"/>
              </a:lnSpc>
              <a:spcBef>
                <a:spcPct val="0"/>
              </a:spcBef>
              <a:spcAft>
                <a:spcPct val="0"/>
              </a:spcAft>
              <a:buClrTx/>
              <a:buNone/>
            </a:pPr>
            <a:r>
              <a:rPr lang="de-DE" altLang="de-DE" sz="1600" b="1" dirty="0" smtClean="0">
                <a:solidFill>
                  <a:schemeClr val="bg1">
                    <a:lumMod val="50000"/>
                  </a:schemeClr>
                </a:solidFill>
                <a:latin typeface="Arial" panose="020B0604020202020204" pitchFamily="34" charset="0"/>
                <a:cs typeface="Arial" panose="020B0604020202020204" pitchFamily="34" charset="0"/>
              </a:rPr>
              <a:t>Tel.: 06501-3533</a:t>
            </a:r>
          </a:p>
          <a:p>
            <a:pPr marL="0" lvl="0" indent="206375" algn="ctr" eaLnBrk="0" fontAlgn="base" hangingPunct="0">
              <a:lnSpc>
                <a:spcPct val="100000"/>
              </a:lnSpc>
              <a:spcBef>
                <a:spcPct val="0"/>
              </a:spcBef>
              <a:spcAft>
                <a:spcPct val="0"/>
              </a:spcAft>
              <a:buClrTx/>
              <a:buNone/>
            </a:pPr>
            <a:r>
              <a:rPr lang="de-DE" altLang="de-DE" sz="1600" b="1" dirty="0" smtClean="0">
                <a:solidFill>
                  <a:schemeClr val="bg1">
                    <a:lumMod val="50000"/>
                  </a:schemeClr>
                </a:solidFill>
                <a:latin typeface="Arial" panose="020B0604020202020204" pitchFamily="34" charset="0"/>
                <a:cs typeface="Arial" panose="020B0604020202020204" pitchFamily="34" charset="0"/>
              </a:rPr>
              <a:t>Fax: 06501-989377</a:t>
            </a:r>
          </a:p>
          <a:p>
            <a:pPr marL="0" lvl="0" indent="206375" algn="ctr" eaLnBrk="0" fontAlgn="base" hangingPunct="0">
              <a:lnSpc>
                <a:spcPct val="100000"/>
              </a:lnSpc>
              <a:spcBef>
                <a:spcPct val="0"/>
              </a:spcBef>
              <a:spcAft>
                <a:spcPct val="0"/>
              </a:spcAft>
              <a:buClrTx/>
              <a:buNone/>
            </a:pPr>
            <a:endParaRPr lang="de-DE" altLang="de-DE" sz="1600" b="1" dirty="0">
              <a:solidFill>
                <a:schemeClr val="bg1">
                  <a:lumMod val="50000"/>
                </a:schemeClr>
              </a:solidFill>
              <a:latin typeface="Arial" panose="020B0604020202020204" pitchFamily="34" charset="0"/>
              <a:cs typeface="Arial" panose="020B0604020202020204" pitchFamily="34" charset="0"/>
            </a:endParaRPr>
          </a:p>
          <a:p>
            <a:pPr marL="0" lvl="0" indent="206375" algn="ctr" eaLnBrk="0" fontAlgn="base" hangingPunct="0">
              <a:lnSpc>
                <a:spcPct val="100000"/>
              </a:lnSpc>
              <a:spcBef>
                <a:spcPct val="0"/>
              </a:spcBef>
              <a:spcAft>
                <a:spcPct val="0"/>
              </a:spcAft>
              <a:buClrTx/>
              <a:buNone/>
            </a:pPr>
            <a:r>
              <a:rPr lang="de-DE" altLang="de-DE" sz="1600" b="1" dirty="0" smtClean="0">
                <a:solidFill>
                  <a:schemeClr val="bg1">
                    <a:lumMod val="50000"/>
                  </a:schemeClr>
                </a:solidFill>
                <a:latin typeface="Arial" panose="020B0604020202020204" pitchFamily="34" charset="0"/>
                <a:cs typeface="Arial" panose="020B0604020202020204" pitchFamily="34" charset="0"/>
              </a:rPr>
              <a:t>Schulleiter: Thomas Kürwitz                       Konrektorin: Verena </a:t>
            </a:r>
            <a:r>
              <a:rPr lang="de-DE" altLang="de-DE" sz="1600" b="1" dirty="0" err="1" smtClean="0">
                <a:solidFill>
                  <a:schemeClr val="bg1">
                    <a:lumMod val="50000"/>
                  </a:schemeClr>
                </a:solidFill>
                <a:latin typeface="Arial" panose="020B0604020202020204" pitchFamily="34" charset="0"/>
                <a:cs typeface="Arial" panose="020B0604020202020204" pitchFamily="34" charset="0"/>
              </a:rPr>
              <a:t>Haubst</a:t>
            </a:r>
            <a:endParaRPr lang="de-DE" altLang="de-DE" sz="1600" b="1" dirty="0" smtClean="0">
              <a:solidFill>
                <a:schemeClr val="bg1">
                  <a:lumMod val="50000"/>
                </a:schemeClr>
              </a:solidFill>
              <a:latin typeface="Arial" panose="020B0604020202020204" pitchFamily="34" charset="0"/>
              <a:cs typeface="Arial" panose="020B0604020202020204" pitchFamily="34" charset="0"/>
            </a:endParaRPr>
          </a:p>
          <a:p>
            <a:pPr marL="0" lvl="0" indent="206375" algn="ctr" eaLnBrk="0" fontAlgn="base" hangingPunct="0">
              <a:lnSpc>
                <a:spcPct val="100000"/>
              </a:lnSpc>
              <a:spcBef>
                <a:spcPct val="0"/>
              </a:spcBef>
              <a:spcAft>
                <a:spcPct val="0"/>
              </a:spcAft>
              <a:buClrTx/>
              <a:buNone/>
            </a:pPr>
            <a:endParaRPr lang="de-DE" altLang="de-DE" sz="1600" b="1" dirty="0">
              <a:solidFill>
                <a:schemeClr val="bg1">
                  <a:lumMod val="50000"/>
                </a:schemeClr>
              </a:solidFill>
              <a:latin typeface="Arial" panose="020B0604020202020204" pitchFamily="34" charset="0"/>
              <a:cs typeface="Arial" panose="020B0604020202020204" pitchFamily="34" charset="0"/>
            </a:endParaRPr>
          </a:p>
          <a:p>
            <a:pPr marL="0" lvl="0" indent="206375" algn="ctr" eaLnBrk="0" fontAlgn="base" hangingPunct="0">
              <a:lnSpc>
                <a:spcPct val="100000"/>
              </a:lnSpc>
              <a:spcBef>
                <a:spcPct val="0"/>
              </a:spcBef>
              <a:spcAft>
                <a:spcPct val="0"/>
              </a:spcAft>
              <a:buClrTx/>
              <a:buNone/>
            </a:pPr>
            <a:endParaRPr lang="de-DE" altLang="de-DE" sz="3600" b="1" dirty="0" smtClean="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0" indent="0">
              <a:buNone/>
            </a:pPr>
            <a:endParaRPr lang="de-DE" b="1" dirty="0"/>
          </a:p>
        </p:txBody>
      </p:sp>
      <p:pic>
        <p:nvPicPr>
          <p:cNvPr id="2049" name="Grafik 1" descr="RHEINL-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5049" y="1446757"/>
            <a:ext cx="1121154" cy="1146131"/>
          </a:xfrm>
          <a:prstGeom prst="rect">
            <a:avLst/>
          </a:prstGeom>
          <a:solidFill>
            <a:srgbClr val="000000"/>
          </a:solidFill>
        </p:spPr>
      </p:pic>
      <p:pic>
        <p:nvPicPr>
          <p:cNvPr id="2050" name="Grafik 2" descr=":Farbellementen m s 4 m P2 mO 2c FIN.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343123" y="1553228"/>
            <a:ext cx="704866" cy="95197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125300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918" y="1123837"/>
            <a:ext cx="3080485" cy="4601183"/>
          </a:xfrm>
        </p:spPr>
        <p:txBody>
          <a:bodyPr>
            <a:normAutofit/>
          </a:bodyPr>
          <a:lstStyle/>
          <a:p>
            <a:pPr algn="ctr"/>
            <a:r>
              <a:rPr lang="de-DE" dirty="0">
                <a:solidFill>
                  <a:schemeClr val="tx1"/>
                </a:solidFill>
              </a:rPr>
              <a:t>Konzept </a:t>
            </a:r>
            <a:r>
              <a:rPr lang="de-DE" dirty="0" err="1">
                <a:solidFill>
                  <a:schemeClr val="tx1"/>
                </a:solidFill>
              </a:rPr>
              <a:t>Homeschooling</a:t>
            </a:r>
            <a:r>
              <a:rPr lang="de-DE" dirty="0"/>
              <a:t/>
            </a:r>
            <a:br>
              <a:rPr lang="de-DE" dirty="0"/>
            </a:br>
            <a:r>
              <a:rPr lang="de-DE" dirty="0"/>
              <a:t/>
            </a:r>
            <a:br>
              <a:rPr lang="de-DE" dirty="0"/>
            </a:br>
            <a:r>
              <a:rPr lang="de-DE" dirty="0"/>
              <a:t>GS St. Johann, Konz</a:t>
            </a:r>
            <a:br>
              <a:rPr lang="de-DE" dirty="0"/>
            </a:br>
            <a:r>
              <a:rPr lang="de-DE" dirty="0">
                <a:solidFill>
                  <a:schemeClr val="tx1"/>
                </a:solidFill>
              </a:rPr>
              <a:t>Schuljahr 2020/2021</a:t>
            </a:r>
            <a:endParaRPr lang="de-DE" dirty="0"/>
          </a:p>
        </p:txBody>
      </p:sp>
      <p:sp>
        <p:nvSpPr>
          <p:cNvPr id="3" name="Inhaltsplatzhalter 2"/>
          <p:cNvSpPr>
            <a:spLocks noGrp="1"/>
          </p:cNvSpPr>
          <p:nvPr>
            <p:ph idx="1"/>
          </p:nvPr>
        </p:nvSpPr>
        <p:spPr/>
        <p:txBody>
          <a:bodyPr>
            <a:normAutofit/>
          </a:bodyPr>
          <a:lstStyle/>
          <a:p>
            <a:r>
              <a:rPr lang="de-DE" b="1" dirty="0" smtClean="0"/>
              <a:t>Schulgesetz § 1 Absatz 6 erlaubt den digitalen Unterricht</a:t>
            </a:r>
          </a:p>
          <a:p>
            <a:r>
              <a:rPr lang="de-DE" b="1" dirty="0" smtClean="0"/>
              <a:t>- Kinder dürfen bzw. müssen sich dem Unterricht zuschalten/ Es besteht auch in diesem Falle Schulpflicht.</a:t>
            </a:r>
          </a:p>
          <a:p>
            <a:r>
              <a:rPr lang="de-DE" b="1" dirty="0" smtClean="0"/>
              <a:t>Aufgrund unklarer Aussagen wird bis auf Weiteres (bei der Übertragung über </a:t>
            </a:r>
            <a:r>
              <a:rPr lang="de-DE" b="1" dirty="0" err="1" smtClean="0"/>
              <a:t>BigBlueButton</a:t>
            </a:r>
            <a:r>
              <a:rPr lang="de-DE" b="1" dirty="0" smtClean="0"/>
              <a:t>) nur die Lehrkraft und die Tafel ins Bild gesetzt.</a:t>
            </a:r>
          </a:p>
          <a:p>
            <a:r>
              <a:rPr lang="de-DE" b="1" dirty="0" smtClean="0"/>
              <a:t>Bei einem ausschließlichen digitalen Unterricht entscheidet die Lehrkraft  über die Visualisierung auf den Bildschirmen. Auch hierbei besteht Anwesenheits- und Schulpflicht.</a:t>
            </a:r>
            <a:endParaRPr lang="de-DE" b="1" dirty="0"/>
          </a:p>
          <a:p>
            <a:r>
              <a:rPr lang="de-DE" b="1" dirty="0" smtClean="0"/>
              <a:t>Empfehlung der Schulleitung: Bitte mit den Kindern den digitalen Unterricht üben. Beispiel: Einladung für einen Wochentag um 18.00 Uhr zur Klassenkonferenz (als Hausaufgabe formulieren).</a:t>
            </a:r>
          </a:p>
          <a:p>
            <a:r>
              <a:rPr lang="de-DE" b="1" dirty="0" smtClean="0"/>
              <a:t>Dies dient gleichzeitig der Evaluierung bzgl. des </a:t>
            </a:r>
            <a:r>
              <a:rPr lang="de-DE" b="1" dirty="0"/>
              <a:t>V</a:t>
            </a:r>
            <a:r>
              <a:rPr lang="de-DE" b="1" dirty="0" smtClean="0"/>
              <a:t>orhandenseins digitaler Endgeräte</a:t>
            </a:r>
          </a:p>
          <a:p>
            <a:endParaRPr lang="de-DE" b="1" dirty="0"/>
          </a:p>
          <a:p>
            <a:pPr marL="0" indent="0">
              <a:buNone/>
            </a:pPr>
            <a:endParaRPr lang="de-DE" b="1" dirty="0"/>
          </a:p>
        </p:txBody>
      </p:sp>
    </p:spTree>
    <p:extLst>
      <p:ext uri="{BB962C8B-B14F-4D97-AF65-F5344CB8AC3E}">
        <p14:creationId xmlns:p14="http://schemas.microsoft.com/office/powerpoint/2010/main" val="320303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Tagesstruktur</a:t>
            </a:r>
            <a:r>
              <a:rPr lang="de-DE" sz="3200" dirty="0" smtClean="0"/>
              <a:t> im </a:t>
            </a:r>
            <a:r>
              <a:rPr lang="de-DE" sz="3200" dirty="0" err="1" smtClean="0"/>
              <a:t>Lockdown</a:t>
            </a:r>
            <a:r>
              <a:rPr lang="de-DE" sz="3200" dirty="0" smtClean="0"/>
              <a:t> </a:t>
            </a:r>
            <a:r>
              <a:rPr lang="de-DE" sz="3200" dirty="0" smtClean="0"/>
              <a:t>bzw. Unterricht für Lerngruppen im </a:t>
            </a:r>
            <a:r>
              <a:rPr lang="de-DE" sz="3200" dirty="0" err="1" smtClean="0"/>
              <a:t>Homeschooling</a:t>
            </a:r>
            <a:endParaRPr lang="de-DE" sz="3200" dirty="0"/>
          </a:p>
        </p:txBody>
      </p:sp>
      <p:sp>
        <p:nvSpPr>
          <p:cNvPr id="3" name="Inhaltsplatzhalter 2"/>
          <p:cNvSpPr>
            <a:spLocks noGrp="1"/>
          </p:cNvSpPr>
          <p:nvPr>
            <p:ph idx="1"/>
          </p:nvPr>
        </p:nvSpPr>
        <p:spPr/>
        <p:txBody>
          <a:bodyPr>
            <a:normAutofit fontScale="70000" lnSpcReduction="20000"/>
          </a:bodyPr>
          <a:lstStyle/>
          <a:p>
            <a:r>
              <a:rPr lang="de-DE" b="1" dirty="0" smtClean="0"/>
              <a:t>Unterrichtsbeginn zwischen 8.15 </a:t>
            </a:r>
            <a:r>
              <a:rPr lang="de-DE" b="1" dirty="0"/>
              <a:t>U</a:t>
            </a:r>
            <a:r>
              <a:rPr lang="de-DE" b="1" dirty="0" smtClean="0"/>
              <a:t>hr und 9.00 Uhr (1. Klassen 8.15 Uhr/ 2. Klassen 8.30 Uhr/ 3. Klassen 8.45 Uhr/ 4. Klassen 9.00 Uhr) </a:t>
            </a:r>
            <a:r>
              <a:rPr lang="de-DE" dirty="0" smtClean="0"/>
              <a:t>Kinder schalten sich über  Big Blue Button in den Klassenraum zu bzw. bei Quarantäne oder komplettem </a:t>
            </a:r>
            <a:r>
              <a:rPr lang="de-DE" dirty="0" err="1" smtClean="0"/>
              <a:t>Lockdown</a:t>
            </a:r>
            <a:r>
              <a:rPr lang="de-DE" dirty="0" smtClean="0"/>
              <a:t> der Lehrkraft in ihrem Homeoffice.</a:t>
            </a:r>
          </a:p>
          <a:p>
            <a:r>
              <a:rPr lang="de-DE" dirty="0" smtClean="0"/>
              <a:t>Lehrkraft stellt die Tagesaufgaben/Tagesplan vor bzw. hält eine Einführungsstunde zu einem bestimmten Thema (entweder für die Klassenstufe oder die eigene Klasse).</a:t>
            </a:r>
          </a:p>
          <a:p>
            <a:r>
              <a:rPr lang="de-DE" b="1" dirty="0" smtClean="0"/>
              <a:t>Dieser Frontalteil geht bis circa 9.15 Uhr – 9.45 Uhr.</a:t>
            </a:r>
          </a:p>
          <a:p>
            <a:r>
              <a:rPr lang="de-DE" b="1" dirty="0" smtClean="0"/>
              <a:t>Bis 10.45 Uhr 1. Phase </a:t>
            </a:r>
            <a:r>
              <a:rPr lang="de-DE" b="1" dirty="0" err="1" smtClean="0"/>
              <a:t>Homeschooling</a:t>
            </a:r>
            <a:r>
              <a:rPr lang="de-DE" b="1" dirty="0" smtClean="0"/>
              <a:t> </a:t>
            </a:r>
            <a:r>
              <a:rPr lang="de-DE" dirty="0" smtClean="0"/>
              <a:t>aufgrund der Aufgabenstellungen durch die Lehrkraft.</a:t>
            </a:r>
          </a:p>
          <a:p>
            <a:r>
              <a:rPr lang="de-DE" b="1" dirty="0" smtClean="0"/>
              <a:t>10.45 Uhr – 11.00 Uhr Frühstückspause</a:t>
            </a:r>
          </a:p>
          <a:p>
            <a:r>
              <a:rPr lang="de-DE" b="1" dirty="0" smtClean="0"/>
              <a:t>11.00 Uhr – 12.15 Uhr  2. Phase </a:t>
            </a:r>
            <a:r>
              <a:rPr lang="de-DE" b="1" dirty="0" err="1" smtClean="0"/>
              <a:t>Homeschooling</a:t>
            </a:r>
            <a:r>
              <a:rPr lang="de-DE" b="1" dirty="0" smtClean="0"/>
              <a:t> </a:t>
            </a:r>
            <a:r>
              <a:rPr lang="de-DE" dirty="0" smtClean="0"/>
              <a:t>aufgrund der Erklärungen der Lehrkraft.</a:t>
            </a:r>
          </a:p>
          <a:p>
            <a:r>
              <a:rPr lang="de-DE" b="1" dirty="0" smtClean="0"/>
              <a:t>12.15 Uhr: </a:t>
            </a:r>
            <a:r>
              <a:rPr lang="de-DE" dirty="0" smtClean="0"/>
              <a:t>Fragen zu den Aufgaben über BBB mit Kindern und eventuell auch Eltern/ Differenzierungsangebote können individualisiert übermittelt werden. Diese Phase erfolgt für die Lerngruppe mit der eigenen Lehrerin, dem eigenen Lehrer und dient auch der Hausaufgabenstellung.</a:t>
            </a:r>
          </a:p>
          <a:p>
            <a:r>
              <a:rPr lang="de-DE" b="1" dirty="0" smtClean="0"/>
              <a:t>13.00 Uhr: </a:t>
            </a:r>
            <a:r>
              <a:rPr lang="de-DE" dirty="0" smtClean="0"/>
              <a:t>Treffen auf Stufenebene/ Reflexion und Erarbeitung des nächsten Schultages falls notwendig.</a:t>
            </a:r>
          </a:p>
          <a:p>
            <a:r>
              <a:rPr lang="de-DE" dirty="0" smtClean="0"/>
              <a:t>Stimulation des </a:t>
            </a:r>
            <a:r>
              <a:rPr lang="de-DE" dirty="0" err="1" smtClean="0"/>
              <a:t>Homeschoolings</a:t>
            </a:r>
            <a:r>
              <a:rPr lang="de-DE" dirty="0" smtClean="0"/>
              <a:t> über Lernvideos zu einzelnen Themen (immer Stufenkonform).</a:t>
            </a:r>
          </a:p>
          <a:p>
            <a:r>
              <a:rPr lang="de-DE" b="1" dirty="0" smtClean="0">
                <a:solidFill>
                  <a:srgbClr val="FF0000"/>
                </a:solidFill>
              </a:rPr>
              <a:t>Letztendlich entscheidet die Lehrkraft über die genauen Anfangs- und Besprechungszeiten im Zeitfenster von 8.00 Uhr – 13.00 Uhr.</a:t>
            </a:r>
            <a:endParaRPr lang="de-DE" b="1" dirty="0">
              <a:solidFill>
                <a:srgbClr val="FF0000"/>
              </a:solidFill>
            </a:endParaRPr>
          </a:p>
        </p:txBody>
      </p:sp>
    </p:spTree>
    <p:extLst>
      <p:ext uri="{BB962C8B-B14F-4D97-AF65-F5344CB8AC3E}">
        <p14:creationId xmlns:p14="http://schemas.microsoft.com/office/powerpoint/2010/main" val="121797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919" y="1123837"/>
            <a:ext cx="3030608" cy="4601183"/>
          </a:xfrm>
        </p:spPr>
        <p:txBody>
          <a:bodyPr>
            <a:normAutofit/>
          </a:bodyPr>
          <a:lstStyle/>
          <a:p>
            <a:r>
              <a:rPr lang="de-DE" sz="2400" b="1" dirty="0" smtClean="0">
                <a:solidFill>
                  <a:schemeClr val="tx1"/>
                </a:solidFill>
              </a:rPr>
              <a:t>Gruppeneinteilungen </a:t>
            </a:r>
            <a:r>
              <a:rPr lang="de-DE" sz="2400" b="1" dirty="0" smtClean="0"/>
              <a:t>bei wechselndem Distanz- und Präsenzunterricht</a:t>
            </a:r>
            <a:br>
              <a:rPr lang="de-DE" sz="2400" b="1" dirty="0" smtClean="0"/>
            </a:br>
            <a:r>
              <a:rPr lang="de-DE" sz="2800" dirty="0" smtClean="0"/>
              <a:t>im Rahmen des </a:t>
            </a:r>
            <a:r>
              <a:rPr lang="de-DE" sz="2600" b="1" dirty="0" err="1" smtClean="0"/>
              <a:t>Homeschoolings</a:t>
            </a:r>
            <a:r>
              <a:rPr lang="de-DE" sz="2600" dirty="0" smtClean="0"/>
              <a:t> </a:t>
            </a:r>
            <a:r>
              <a:rPr lang="de-DE" sz="2800" dirty="0" smtClean="0"/>
              <a:t>für einzelne Klassen bzw. Klassenstufen</a:t>
            </a:r>
            <a:endParaRPr lang="de-DE" sz="2800" dirty="0"/>
          </a:p>
        </p:txBody>
      </p:sp>
      <p:sp>
        <p:nvSpPr>
          <p:cNvPr id="3" name="Inhaltsplatzhalter 2"/>
          <p:cNvSpPr>
            <a:spLocks noGrp="1"/>
          </p:cNvSpPr>
          <p:nvPr>
            <p:ph idx="1"/>
          </p:nvPr>
        </p:nvSpPr>
        <p:spPr>
          <a:xfrm>
            <a:off x="3711326" y="947236"/>
            <a:ext cx="7315200" cy="5120640"/>
          </a:xfrm>
        </p:spPr>
        <p:txBody>
          <a:bodyPr>
            <a:normAutofit/>
          </a:bodyPr>
          <a:lstStyle/>
          <a:p>
            <a:r>
              <a:rPr lang="de-DE" sz="2400" dirty="0" smtClean="0"/>
              <a:t>Jede Klassenlehrkraft teilt die Kinder der Klassen in drei Gruppen ein. Maximale Gruppengröße 7 Kinder</a:t>
            </a:r>
          </a:p>
          <a:p>
            <a:r>
              <a:rPr lang="de-DE" sz="2400" dirty="0" smtClean="0"/>
              <a:t>Bezeichnung der Gruppen: A/ B/ C</a:t>
            </a:r>
          </a:p>
          <a:p>
            <a:r>
              <a:rPr lang="de-DE" sz="2400" dirty="0" smtClean="0"/>
              <a:t>Daneben werden pro Klasse ein bis drei Kinder definiert, die aus pädagogischen Gründen dauerhaft  am Präsenzunterricht teilnehmen (in Absprache mit den betreffenden Eltern).</a:t>
            </a:r>
          </a:p>
          <a:p>
            <a:r>
              <a:rPr lang="de-DE" sz="2400" dirty="0" smtClean="0"/>
              <a:t>Kinder mit sonderpädagogischem Förderbedarf werden ebenfalls getrennt geführt und in eigenen Gruppen ebenfalls permanent unterrichtet.</a:t>
            </a:r>
          </a:p>
          <a:p>
            <a:r>
              <a:rPr lang="de-DE" sz="2400" dirty="0" smtClean="0"/>
              <a:t>Die zwei zuletzt genannten Punkte finden auch bei einem kompletten </a:t>
            </a:r>
            <a:r>
              <a:rPr lang="de-DE" sz="2400" dirty="0" err="1" smtClean="0"/>
              <a:t>Lockdown</a:t>
            </a:r>
            <a:r>
              <a:rPr lang="de-DE" sz="2400" dirty="0" smtClean="0"/>
              <a:t> Berücksichtigung.</a:t>
            </a:r>
          </a:p>
          <a:p>
            <a:endParaRPr lang="de-DE" dirty="0"/>
          </a:p>
        </p:txBody>
      </p:sp>
    </p:spTree>
    <p:extLst>
      <p:ext uri="{BB962C8B-B14F-4D97-AF65-F5344CB8AC3E}">
        <p14:creationId xmlns:p14="http://schemas.microsoft.com/office/powerpoint/2010/main" val="212202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193" y="1123837"/>
            <a:ext cx="3117272" cy="4601183"/>
          </a:xfrm>
        </p:spPr>
        <p:txBody>
          <a:bodyPr>
            <a:normAutofit/>
          </a:bodyPr>
          <a:lstStyle/>
          <a:p>
            <a:r>
              <a:rPr lang="de-DE" sz="2600" b="1" dirty="0" smtClean="0">
                <a:solidFill>
                  <a:schemeClr val="tx1"/>
                </a:solidFill>
              </a:rPr>
              <a:t>Gruppeneinteilungen</a:t>
            </a:r>
            <a:r>
              <a:rPr lang="de-DE" sz="2800" dirty="0" smtClean="0"/>
              <a:t> </a:t>
            </a:r>
            <a:r>
              <a:rPr lang="de-DE" sz="2800" dirty="0"/>
              <a:t>an der GS St. Johann im Rahmen des </a:t>
            </a:r>
            <a:r>
              <a:rPr lang="de-DE" sz="2800" b="1" dirty="0" err="1"/>
              <a:t>Homeschoolings</a:t>
            </a:r>
            <a:r>
              <a:rPr lang="de-DE" sz="2800" dirty="0"/>
              <a:t> für einzelne Klassen bzw. Klassenstufen</a:t>
            </a:r>
          </a:p>
        </p:txBody>
      </p:sp>
      <p:sp>
        <p:nvSpPr>
          <p:cNvPr id="3" name="Inhaltsplatzhalter 2"/>
          <p:cNvSpPr>
            <a:spLocks noGrp="1"/>
          </p:cNvSpPr>
          <p:nvPr>
            <p:ph idx="1"/>
          </p:nvPr>
        </p:nvSpPr>
        <p:spPr>
          <a:xfrm>
            <a:off x="3869268" y="601249"/>
            <a:ext cx="7303948" cy="5383499"/>
          </a:xfrm>
        </p:spPr>
        <p:txBody>
          <a:bodyPr>
            <a:normAutofit fontScale="92500" lnSpcReduction="20000"/>
          </a:bodyPr>
          <a:lstStyle/>
          <a:p>
            <a:pPr marL="0" indent="0">
              <a:buNone/>
            </a:pPr>
            <a:r>
              <a:rPr lang="de-DE" b="1" dirty="0" smtClean="0"/>
              <a:t>Der </a:t>
            </a:r>
            <a:r>
              <a:rPr lang="de-DE" b="1" dirty="0"/>
              <a:t>Unterricht erfolgt nach folgenden </a:t>
            </a:r>
            <a:r>
              <a:rPr lang="de-DE" b="1" dirty="0" smtClean="0"/>
              <a:t>Prinzipien:</a:t>
            </a:r>
            <a:endParaRPr lang="de-DE" b="1" dirty="0"/>
          </a:p>
          <a:p>
            <a:pPr marL="0" indent="0">
              <a:buNone/>
            </a:pPr>
            <a:r>
              <a:rPr lang="de-DE" dirty="0"/>
              <a:t>	- in der ersten Woche erhalten die Gruppen A und B 	Präsenzunterricht und Gruppe C schaltet sich über 	</a:t>
            </a:r>
            <a:r>
              <a:rPr lang="de-DE" dirty="0" err="1"/>
              <a:t>BigBlueButton</a:t>
            </a:r>
            <a:r>
              <a:rPr lang="de-DE" dirty="0"/>
              <a:t> </a:t>
            </a:r>
            <a:r>
              <a:rPr lang="de-DE" dirty="0" smtClean="0"/>
              <a:t>zu (siehe unten)</a:t>
            </a:r>
            <a:endParaRPr lang="de-DE" dirty="0"/>
          </a:p>
          <a:p>
            <a:pPr marL="0" indent="0">
              <a:buNone/>
            </a:pPr>
            <a:r>
              <a:rPr lang="de-DE" dirty="0"/>
              <a:t>	- in der zweiten Wochen erhalten die Gruppen A und C 	Präsenzunterricht und Gruppe B schaltet sich über 	</a:t>
            </a:r>
            <a:r>
              <a:rPr lang="de-DE" dirty="0" err="1"/>
              <a:t>BigBlueButton</a:t>
            </a:r>
            <a:r>
              <a:rPr lang="de-DE" dirty="0"/>
              <a:t> </a:t>
            </a:r>
            <a:r>
              <a:rPr lang="de-DE" dirty="0" smtClean="0"/>
              <a:t>zu (siehe unten)</a:t>
            </a:r>
          </a:p>
          <a:p>
            <a:pPr marL="0" indent="0">
              <a:buNone/>
            </a:pPr>
            <a:r>
              <a:rPr lang="de-DE" dirty="0"/>
              <a:t>	</a:t>
            </a:r>
            <a:r>
              <a:rPr lang="de-DE" dirty="0" smtClean="0"/>
              <a:t>- in der dritten Wochen erhalten die Gruppen B und C 	Präsenzunterricht und Gruppe A schaltet sich über 	</a:t>
            </a:r>
            <a:r>
              <a:rPr lang="de-DE" dirty="0" err="1" smtClean="0"/>
              <a:t>BigBlueButton</a:t>
            </a:r>
            <a:r>
              <a:rPr lang="de-DE" dirty="0" smtClean="0"/>
              <a:t> zu…usw.</a:t>
            </a:r>
          </a:p>
          <a:p>
            <a:pPr marL="0" indent="0">
              <a:buNone/>
            </a:pPr>
            <a:endParaRPr lang="de-DE" dirty="0"/>
          </a:p>
          <a:p>
            <a:pPr marL="0" indent="0">
              <a:buNone/>
            </a:pPr>
            <a:r>
              <a:rPr lang="de-DE" dirty="0" smtClean="0"/>
              <a:t>Die Kinder der Gruppe, die nicht am Unterricht teilnehmen, werden von der Lehrkraft zwei- bis dreimal pro Woche zu einer „Gruppenkonferenz“ über BBB eingeladen. Diese Videokonferenz kann auch in der Zeit von 12.10 Uhr – 13.00 Uhr in der Schule durchgeführt werden und dient zur Klärung von Fragen bzgl. des „</a:t>
            </a:r>
            <a:r>
              <a:rPr lang="de-DE" dirty="0" err="1" smtClean="0"/>
              <a:t>Homeschoolings</a:t>
            </a:r>
            <a:r>
              <a:rPr lang="de-DE" dirty="0" smtClean="0"/>
              <a:t>“! Die anwesenden Kinder arbeiten dann in Stillarbeit am Wochenplan oder den Hausaufgaben. </a:t>
            </a:r>
          </a:p>
          <a:p>
            <a:pPr marL="0" indent="0">
              <a:buNone/>
            </a:pPr>
            <a:r>
              <a:rPr lang="de-DE" dirty="0" smtClean="0"/>
              <a:t>Klassen, mit weniger als 16 Kindern, werden permanent im Präsenzunterricht versorgt bzw. von der Klassenlehrerin unterrichtet. </a:t>
            </a:r>
          </a:p>
          <a:p>
            <a:endParaRPr lang="de-DE" dirty="0"/>
          </a:p>
        </p:txBody>
      </p:sp>
    </p:spTree>
    <p:extLst>
      <p:ext uri="{BB962C8B-B14F-4D97-AF65-F5344CB8AC3E}">
        <p14:creationId xmlns:p14="http://schemas.microsoft.com/office/powerpoint/2010/main" val="410345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solidFill>
                  <a:schemeClr val="tx1"/>
                </a:solidFill>
              </a:rPr>
              <a:t>Umsetzung 1. Klassen</a:t>
            </a:r>
            <a:r>
              <a:rPr lang="de-DE" sz="2400" dirty="0" smtClean="0"/>
              <a:t/>
            </a:r>
            <a:br>
              <a:rPr lang="de-DE" sz="2400" dirty="0" smtClean="0"/>
            </a:br>
            <a:r>
              <a:rPr lang="de-DE" sz="2400" dirty="0" smtClean="0"/>
              <a:t/>
            </a:r>
            <a:br>
              <a:rPr lang="de-DE" sz="2400" dirty="0" smtClean="0"/>
            </a:br>
            <a:r>
              <a:rPr lang="de-DE" sz="2400" dirty="0"/>
              <a:t/>
            </a:r>
            <a:br>
              <a:rPr lang="de-DE" sz="2400" dirty="0"/>
            </a:br>
            <a:r>
              <a:rPr lang="de-DE" sz="2400" dirty="0" smtClean="0"/>
              <a:t>Umsetzungsoption für die Kinder der </a:t>
            </a:r>
            <a:br>
              <a:rPr lang="de-DE" sz="2400" dirty="0" smtClean="0"/>
            </a:br>
            <a:r>
              <a:rPr lang="de-DE" sz="2400" b="1" dirty="0" smtClean="0"/>
              <a:t>1. Klassen </a:t>
            </a:r>
            <a:r>
              <a:rPr lang="de-DE" sz="2400" dirty="0" smtClean="0"/>
              <a:t>an den Standorten </a:t>
            </a:r>
            <a:r>
              <a:rPr lang="de-DE" sz="2400" dirty="0" err="1" smtClean="0"/>
              <a:t>Karthaus</a:t>
            </a:r>
            <a:r>
              <a:rPr lang="de-DE" sz="2400" dirty="0" smtClean="0"/>
              <a:t> und Könen im Rahmen des Wechselunterrichts</a:t>
            </a:r>
            <a:endParaRPr lang="de-DE" sz="2400" dirty="0"/>
          </a:p>
        </p:txBody>
      </p:sp>
      <p:sp>
        <p:nvSpPr>
          <p:cNvPr id="3" name="Inhaltsplatzhalter 2"/>
          <p:cNvSpPr>
            <a:spLocks noGrp="1"/>
          </p:cNvSpPr>
          <p:nvPr>
            <p:ph idx="1"/>
          </p:nvPr>
        </p:nvSpPr>
        <p:spPr/>
        <p:txBody>
          <a:bodyPr/>
          <a:lstStyle/>
          <a:p>
            <a:r>
              <a:rPr lang="de-DE" b="1" dirty="0" err="1" smtClean="0"/>
              <a:t>Karthaus</a:t>
            </a:r>
            <a:r>
              <a:rPr lang="de-DE" dirty="0" smtClean="0"/>
              <a:t>: Zurzeit werden 60 Kinder in drei 1. Klassen unterrichtet. Wir sehen es als pädagogisch notwendig an, die Kinder der 1. Klassen möglichst permanent im Präsenzunterricht zu versorgen.</a:t>
            </a:r>
          </a:p>
          <a:p>
            <a:r>
              <a:rPr lang="de-DE" dirty="0" smtClean="0"/>
              <a:t>Aus den drei Klassen werden während des </a:t>
            </a:r>
            <a:r>
              <a:rPr lang="de-DE" dirty="0" err="1" smtClean="0"/>
              <a:t>Lockdowns</a:t>
            </a:r>
            <a:r>
              <a:rPr lang="de-DE" dirty="0" smtClean="0"/>
              <a:t> vier 1. Klassen mit jeweils 15 Kindern gebildet. Der zusätzliche Raum steht zur Verfügung und die Abstands- und Hygieneregeln können umgesetzt werden. Die temporäre Klassenleitung wird von der Förderkraft übernommen. Die Aufteilung der Kinder wird von der Stufenkonferenz festgelegt. Die Eltern werden entsprechend informiert. </a:t>
            </a:r>
          </a:p>
          <a:p>
            <a:r>
              <a:rPr lang="de-DE" b="1" dirty="0" smtClean="0"/>
              <a:t>Könen: </a:t>
            </a:r>
            <a:r>
              <a:rPr lang="de-DE" dirty="0" smtClean="0"/>
              <a:t>Am Standort Könen werden zurzeit 17 Kinder im 1. Schuljahr unterrichtet. Während des Wechselunterrichts bleiben an jedem Wochentag 2 – 3 Kinder zuhause. Die Lehrkraft der 1. Klassen entwickelt ein entsprechendes Rollsystem. Demnach nimmt jedes Kind der Klasse maximal an einem Tag nicht am Präsenzunterricht teil. Demnach kann es in der Regel an vier Tagen in der Woche den Unterricht besuchen. </a:t>
            </a:r>
            <a:endParaRPr lang="de-DE" b="1" dirty="0"/>
          </a:p>
          <a:p>
            <a:pPr marL="0" indent="0">
              <a:buNone/>
            </a:pPr>
            <a:endParaRPr lang="de-DE" dirty="0"/>
          </a:p>
        </p:txBody>
      </p:sp>
    </p:spTree>
    <p:extLst>
      <p:ext uri="{BB962C8B-B14F-4D97-AF65-F5344CB8AC3E}">
        <p14:creationId xmlns:p14="http://schemas.microsoft.com/office/powerpoint/2010/main" val="270940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solidFill>
                  <a:schemeClr val="tx1"/>
                </a:solidFill>
              </a:rPr>
              <a:t>Vorteile</a:t>
            </a:r>
            <a:r>
              <a:rPr lang="de-DE" sz="2800" dirty="0" smtClean="0"/>
              <a:t> dieser </a:t>
            </a:r>
            <a:r>
              <a:rPr lang="de-DE" sz="2800" dirty="0" err="1" smtClean="0"/>
              <a:t>Homeschooling</a:t>
            </a:r>
            <a:r>
              <a:rPr lang="de-DE" sz="2800" dirty="0"/>
              <a:t>-</a:t>
            </a:r>
            <a:r>
              <a:rPr lang="de-DE" sz="2800" dirty="0" smtClean="0"/>
              <a:t>Organisation</a:t>
            </a:r>
            <a:endParaRPr lang="de-DE" sz="2800" dirty="0"/>
          </a:p>
        </p:txBody>
      </p:sp>
      <p:sp>
        <p:nvSpPr>
          <p:cNvPr id="3" name="Inhaltsplatzhalter 2"/>
          <p:cNvSpPr>
            <a:spLocks noGrp="1"/>
          </p:cNvSpPr>
          <p:nvPr>
            <p:ph idx="1"/>
          </p:nvPr>
        </p:nvSpPr>
        <p:spPr>
          <a:xfrm>
            <a:off x="3395443" y="864108"/>
            <a:ext cx="7315200" cy="5120640"/>
          </a:xfrm>
        </p:spPr>
        <p:txBody>
          <a:bodyPr>
            <a:normAutofit lnSpcReduction="10000"/>
          </a:bodyPr>
          <a:lstStyle/>
          <a:p>
            <a:r>
              <a:rPr lang="de-DE" b="1" dirty="0" smtClean="0"/>
              <a:t>Vorteile:</a:t>
            </a:r>
          </a:p>
          <a:p>
            <a:r>
              <a:rPr lang="de-DE" dirty="0" smtClean="0"/>
              <a:t>Alle Kinder sind mindestens zwei von drei Wochen in der Schule</a:t>
            </a:r>
          </a:p>
          <a:p>
            <a:r>
              <a:rPr lang="de-DE" dirty="0" smtClean="0"/>
              <a:t>Kinder mit Lernschwierigkeiten finden besondere Berücksichtigung</a:t>
            </a:r>
          </a:p>
          <a:p>
            <a:r>
              <a:rPr lang="de-DE" dirty="0" smtClean="0"/>
              <a:t>Alle Kinder haben permanenten Kontakt mit den Lehrkräften</a:t>
            </a:r>
          </a:p>
          <a:p>
            <a:r>
              <a:rPr lang="de-DE" dirty="0" smtClean="0"/>
              <a:t>Lerninhalte werden für alle Kinder zur gleichen Zeit vermittelt</a:t>
            </a:r>
          </a:p>
          <a:p>
            <a:r>
              <a:rPr lang="de-DE" dirty="0" smtClean="0"/>
              <a:t>Die Lerngruppen orientieren sich auch bei dieser Verteilung an einer akzeptablen Gruppengröße (maximal 15 Kinder) </a:t>
            </a:r>
          </a:p>
          <a:p>
            <a:r>
              <a:rPr lang="de-DE" dirty="0" smtClean="0"/>
              <a:t>Jedes Kind hat seinen eigenen Tisch und ist relativ gut vor Infektionen geschützt</a:t>
            </a:r>
          </a:p>
          <a:p>
            <a:r>
              <a:rPr lang="de-DE" dirty="0" smtClean="0"/>
              <a:t>Weiterer positiver Nebeneffekt: Der ÖPNV ist entlastet</a:t>
            </a:r>
          </a:p>
          <a:p>
            <a:r>
              <a:rPr lang="de-DE" dirty="0" smtClean="0"/>
              <a:t>Mit dieser Organisationsform </a:t>
            </a:r>
            <a:r>
              <a:rPr lang="de-DE" smtClean="0"/>
              <a:t>können wir im </a:t>
            </a:r>
            <a:r>
              <a:rPr lang="de-DE" dirty="0" smtClean="0"/>
              <a:t>Wechselunterricht circa 70 % der Kinder unterrichten</a:t>
            </a:r>
          </a:p>
          <a:p>
            <a:r>
              <a:rPr lang="de-DE" dirty="0" smtClean="0"/>
              <a:t>Im kompletten </a:t>
            </a:r>
            <a:r>
              <a:rPr lang="de-DE" dirty="0" err="1" smtClean="0"/>
              <a:t>Lockdown</a:t>
            </a:r>
            <a:r>
              <a:rPr lang="de-DE" dirty="0" smtClean="0"/>
              <a:t> 100 %</a:t>
            </a:r>
            <a:endParaRPr lang="de-DE" dirty="0"/>
          </a:p>
          <a:p>
            <a:pPr marL="0" indent="0">
              <a:buNone/>
            </a:pPr>
            <a:endParaRPr lang="de-DE" dirty="0"/>
          </a:p>
        </p:txBody>
      </p:sp>
    </p:spTree>
    <p:extLst>
      <p:ext uri="{BB962C8B-B14F-4D97-AF65-F5344CB8AC3E}">
        <p14:creationId xmlns:p14="http://schemas.microsoft.com/office/powerpoint/2010/main" val="38150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solidFill>
                  <a:schemeClr val="tx1"/>
                </a:solidFill>
              </a:rPr>
              <a:t>Nutzung von Arbeitsmaterialien</a:t>
            </a:r>
            <a:br>
              <a:rPr lang="de-DE" sz="2400" dirty="0" smtClean="0">
                <a:solidFill>
                  <a:schemeClr val="tx1"/>
                </a:solidFill>
              </a:rPr>
            </a:br>
            <a:r>
              <a:rPr lang="de-DE" sz="2400" dirty="0" smtClean="0">
                <a:solidFill>
                  <a:schemeClr val="tx1"/>
                </a:solidFill>
              </a:rPr>
              <a:t>im </a:t>
            </a:r>
            <a:r>
              <a:rPr lang="de-DE" sz="2400" dirty="0" err="1" smtClean="0">
                <a:solidFill>
                  <a:schemeClr val="tx1"/>
                </a:solidFill>
              </a:rPr>
              <a:t>Homeschooling</a:t>
            </a:r>
            <a:endParaRPr lang="de-DE" sz="2400" dirty="0">
              <a:solidFill>
                <a:schemeClr val="tx1"/>
              </a:solidFill>
            </a:endParaRPr>
          </a:p>
        </p:txBody>
      </p:sp>
      <p:sp>
        <p:nvSpPr>
          <p:cNvPr id="3" name="Inhaltsplatzhalter 2"/>
          <p:cNvSpPr>
            <a:spLocks noGrp="1"/>
          </p:cNvSpPr>
          <p:nvPr>
            <p:ph idx="1"/>
          </p:nvPr>
        </p:nvSpPr>
        <p:spPr/>
        <p:txBody>
          <a:bodyPr/>
          <a:lstStyle/>
          <a:p>
            <a:r>
              <a:rPr lang="de-DE" dirty="0" smtClean="0"/>
              <a:t>Arbeitsmaterialien bzw. Arbeitsblätter werden per Mail zugesendet.</a:t>
            </a:r>
          </a:p>
          <a:p>
            <a:r>
              <a:rPr lang="de-DE" dirty="0" smtClean="0"/>
              <a:t>Bitte darauf achten, dass die Kinder überwiegend Aufgaben aus den Lehrwerken bearbeiten sollen. Es gilt: unnötiges Drucken von Arbeitsmaterialien zu verhindern.</a:t>
            </a:r>
            <a:endParaRPr lang="de-DE" dirty="0"/>
          </a:p>
        </p:txBody>
      </p:sp>
    </p:spTree>
    <p:extLst>
      <p:ext uri="{BB962C8B-B14F-4D97-AF65-F5344CB8AC3E}">
        <p14:creationId xmlns:p14="http://schemas.microsoft.com/office/powerpoint/2010/main" val="99195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err="1" smtClean="0">
                <a:solidFill>
                  <a:schemeClr val="tx1"/>
                </a:solidFill>
              </a:rPr>
              <a:t>Kommunikationmit</a:t>
            </a:r>
            <a:r>
              <a:rPr lang="de-DE" sz="3200" dirty="0" smtClean="0">
                <a:solidFill>
                  <a:schemeClr val="tx1"/>
                </a:solidFill>
              </a:rPr>
              <a:t> Eltern</a:t>
            </a:r>
            <a:endParaRPr lang="de-DE" sz="3200" dirty="0">
              <a:solidFill>
                <a:schemeClr val="tx1"/>
              </a:solidFill>
            </a:endParaRPr>
          </a:p>
        </p:txBody>
      </p:sp>
      <p:sp>
        <p:nvSpPr>
          <p:cNvPr id="3" name="Inhaltsplatzhalter 2"/>
          <p:cNvSpPr>
            <a:spLocks noGrp="1"/>
          </p:cNvSpPr>
          <p:nvPr>
            <p:ph idx="1"/>
          </p:nvPr>
        </p:nvSpPr>
        <p:spPr/>
        <p:txBody>
          <a:bodyPr>
            <a:normAutofit lnSpcReduction="10000"/>
          </a:bodyPr>
          <a:lstStyle/>
          <a:p>
            <a:endParaRPr lang="de-DE" dirty="0" smtClean="0"/>
          </a:p>
          <a:p>
            <a:r>
              <a:rPr lang="de-DE" dirty="0" smtClean="0"/>
              <a:t>Neben den Klassenkonferenzen ab 12.15 Uhr, an denen auch Eltern teilnehmen können, sind ein bis zwei weitere Kommunikationsphasen mit der Elternschaft einzurichten. Diese Phasen müssen der Berufstätigkeit der Eltern entsprechen. </a:t>
            </a:r>
          </a:p>
          <a:p>
            <a:endParaRPr lang="de-DE" dirty="0"/>
          </a:p>
          <a:p>
            <a:r>
              <a:rPr lang="de-DE" dirty="0" smtClean="0"/>
              <a:t>Möglichkeiten der Umsetzung über Telefon, </a:t>
            </a:r>
            <a:r>
              <a:rPr lang="de-DE" dirty="0" err="1" smtClean="0"/>
              <a:t>BigBlueButton</a:t>
            </a:r>
            <a:r>
              <a:rPr lang="de-DE" dirty="0" smtClean="0"/>
              <a:t> oder Mail</a:t>
            </a:r>
          </a:p>
          <a:p>
            <a:r>
              <a:rPr lang="de-DE" dirty="0" smtClean="0"/>
              <a:t>Feste Zeiten müssen kommuniziert und veröffentlicht werden (Homepage)</a:t>
            </a:r>
          </a:p>
          <a:p>
            <a:r>
              <a:rPr lang="de-DE" dirty="0" smtClean="0"/>
              <a:t>Vorschlag: 1. Phase zu Wochenbeginn (montags 18.00 Uhr) </a:t>
            </a:r>
          </a:p>
          <a:p>
            <a:pPr marL="0" indent="0">
              <a:buNone/>
            </a:pPr>
            <a:r>
              <a:rPr lang="de-DE" dirty="0" smtClean="0"/>
              <a:t> 	         2. Phase zum  Wochenende (donnerstags oder freitags 	              um 17.00 Uhr oder 18.00 Uhr)</a:t>
            </a:r>
          </a:p>
          <a:p>
            <a:pPr marL="0" indent="0">
              <a:buNone/>
            </a:pPr>
            <a:r>
              <a:rPr lang="de-DE" dirty="0" smtClean="0"/>
              <a:t>Vorteil: Die Lehrkraft muss nur zu diesen festdefinierten Phasen zur Verfügung stehen. Selbstverständlich kann man (und sollte auch) in Ausnahmefällen auf Sonderwünsche einzelner Eltern eingehen. </a:t>
            </a:r>
          </a:p>
          <a:p>
            <a:endParaRPr lang="de-DE" dirty="0"/>
          </a:p>
          <a:p>
            <a:endParaRPr lang="de-DE" dirty="0"/>
          </a:p>
        </p:txBody>
      </p:sp>
    </p:spTree>
    <p:extLst>
      <p:ext uri="{BB962C8B-B14F-4D97-AF65-F5344CB8AC3E}">
        <p14:creationId xmlns:p14="http://schemas.microsoft.com/office/powerpoint/2010/main" val="3536373683"/>
      </p:ext>
    </p:extLst>
  </p:cSld>
  <p:clrMapOvr>
    <a:masterClrMapping/>
  </p:clrMapOvr>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TM03457475[[fn=Rahmen]]</Template>
  <TotalTime>0</TotalTime>
  <Words>860</Words>
  <Application>Microsoft Office PowerPoint</Application>
  <PresentationFormat>Breitbild</PresentationFormat>
  <Paragraphs>79</Paragraphs>
  <Slides>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Arial</vt:lpstr>
      <vt:lpstr>Batang</vt:lpstr>
      <vt:lpstr>Comic Sans MS</vt:lpstr>
      <vt:lpstr>Corbel</vt:lpstr>
      <vt:lpstr>Times New Roman</vt:lpstr>
      <vt:lpstr>Wingdings 2</vt:lpstr>
      <vt:lpstr>Rahmen</vt:lpstr>
      <vt:lpstr>Konzept Homeschooling  GS St. Johann, Konz Schuljahr 2020/2021</vt:lpstr>
      <vt:lpstr>Konzept Homeschooling  GS St. Johann, Konz Schuljahr 2020/2021</vt:lpstr>
      <vt:lpstr>Tagesstruktur im Lockdown bzw. Unterricht für Lerngruppen im Homeschooling</vt:lpstr>
      <vt:lpstr>Gruppeneinteilungen bei wechselndem Distanz- und Präsenzunterricht im Rahmen des Homeschoolings für einzelne Klassen bzw. Klassenstufen</vt:lpstr>
      <vt:lpstr>Gruppeneinteilungen an der GS St. Johann im Rahmen des Homeschoolings für einzelne Klassen bzw. Klassenstufen</vt:lpstr>
      <vt:lpstr>Umsetzung 1. Klassen   Umsetzungsoption für die Kinder der  1. Klassen an den Standorten Karthaus und Könen im Rahmen des Wechselunterrichts</vt:lpstr>
      <vt:lpstr>Vorteile dieser Homeschooling-Organisation</vt:lpstr>
      <vt:lpstr>Nutzung von Arbeitsmaterialien im Homeschooling</vt:lpstr>
      <vt:lpstr>Kommunikationmit Eltern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Dienstbesprechung  am 04.09.2020</dc:title>
  <dc:creator>lei</dc:creator>
  <cp:lastModifiedBy>Hengels, Ursula (ADD Trier)</cp:lastModifiedBy>
  <cp:revision>53</cp:revision>
  <dcterms:created xsi:type="dcterms:W3CDTF">2020-09-02T07:18:17Z</dcterms:created>
  <dcterms:modified xsi:type="dcterms:W3CDTF">2021-01-15T10:55:55Z</dcterms:modified>
</cp:coreProperties>
</file>